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27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72" r:id="rId4"/>
    <p:sldId id="273" r:id="rId5"/>
    <p:sldId id="275" r:id="rId6"/>
    <p:sldId id="276" r:id="rId7"/>
    <p:sldId id="277" r:id="rId8"/>
    <p:sldId id="279" r:id="rId9"/>
    <p:sldId id="258" r:id="rId10"/>
    <p:sldId id="264" r:id="rId11"/>
    <p:sldId id="268" r:id="rId12"/>
    <p:sldId id="271" r:id="rId13"/>
    <p:sldId id="269" r:id="rId14"/>
    <p:sldId id="259" r:id="rId15"/>
    <p:sldId id="263" r:id="rId16"/>
    <p:sldId id="260" r:id="rId17"/>
    <p:sldId id="265" r:id="rId18"/>
    <p:sldId id="266" r:id="rId19"/>
    <p:sldId id="26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2157" autoAdjust="0"/>
  </p:normalViewPr>
  <p:slideViewPr>
    <p:cSldViewPr snapToGrid="0">
      <p:cViewPr varScale="1">
        <p:scale>
          <a:sx n="58" d="100"/>
          <a:sy n="58" d="100"/>
        </p:scale>
        <p:origin x="9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C474-E840-5465-7EE1-24B98BEB97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4B69B-054A-6F42-96BB-0120C63180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1B071-059A-4078-93DD-D8D2D594BB52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53963-487B-1055-C641-349E5D8272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AD63B-00CB-C0F1-AB1F-316719577A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C43A9-7B62-450E-9B77-FEC5C1E869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276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BE2AD-7F2C-4F0E-869F-BE01BD0077FF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093B3-61DC-486F-B3EF-0410E341D7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70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093B3-61DC-486F-B3EF-0410E341D74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80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53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728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624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2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8105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184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680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875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3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28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28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90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5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16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52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5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AE2A4-A5BC-4B5D-8B8E-E8C2B285201D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951E7A0-0FFA-4618-9016-B43285C80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9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8" r:id="rId1"/>
    <p:sldLayoutId id="2147484429" r:id="rId2"/>
    <p:sldLayoutId id="2147484430" r:id="rId3"/>
    <p:sldLayoutId id="2147484431" r:id="rId4"/>
    <p:sldLayoutId id="2147484432" r:id="rId5"/>
    <p:sldLayoutId id="2147484433" r:id="rId6"/>
    <p:sldLayoutId id="2147484434" r:id="rId7"/>
    <p:sldLayoutId id="2147484435" r:id="rId8"/>
    <p:sldLayoutId id="2147484436" r:id="rId9"/>
    <p:sldLayoutId id="2147484437" r:id="rId10"/>
    <p:sldLayoutId id="2147484438" r:id="rId11"/>
    <p:sldLayoutId id="2147484439" r:id="rId12"/>
    <p:sldLayoutId id="2147484440" r:id="rId13"/>
    <p:sldLayoutId id="2147484441" r:id="rId14"/>
    <p:sldLayoutId id="2147484442" r:id="rId15"/>
    <p:sldLayoutId id="2147484443" r:id="rId16"/>
    <p:sldLayoutId id="21474844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4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7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FA4FA-7E2F-CD6D-589D-FACF170F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C8490-8336-90AA-7753-0B4F89785540}"/>
              </a:ext>
            </a:extLst>
          </p:cNvPr>
          <p:cNvSpPr txBox="1"/>
          <p:nvPr/>
        </p:nvSpPr>
        <p:spPr>
          <a:xfrm>
            <a:off x="7589855" y="1147185"/>
            <a:ext cx="391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               </a:t>
            </a:r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P984</a:t>
            </a:r>
          </a:p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INSURANCE ANALYTICS</a:t>
            </a:r>
            <a:endParaRPr lang="en-IN" sz="28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E9424-081F-2B69-00D3-39B148414BA8}"/>
              </a:ext>
            </a:extLst>
          </p:cNvPr>
          <p:cNvSpPr txBox="1"/>
          <p:nvPr/>
        </p:nvSpPr>
        <p:spPr>
          <a:xfrm>
            <a:off x="7928149" y="3763341"/>
            <a:ext cx="37011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IN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Adyasa Priyadarshini Acharya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Akshita Gourshettiwar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Snehlata Choubey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Makala Deepak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Saurabh Jondhale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Geetanjali Gautam Sharma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Vaishali Yadav</a:t>
            </a:r>
          </a:p>
          <a:p>
            <a:r>
              <a:rPr lang="en-IN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Anakapalli Chandra Saiteja</a:t>
            </a:r>
          </a:p>
        </p:txBody>
      </p:sp>
    </p:spTree>
    <p:extLst>
      <p:ext uri="{BB962C8B-B14F-4D97-AF65-F5344CB8AC3E}">
        <p14:creationId xmlns:p14="http://schemas.microsoft.com/office/powerpoint/2010/main" val="311643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4A0BDA0-42D7-6AA1-1931-D453D8E239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03EA5A-86DE-5154-463B-69362A7AFE3C}"/>
              </a:ext>
            </a:extLst>
          </p:cNvPr>
          <p:cNvCxnSpPr>
            <a:cxnSpLocks/>
          </p:cNvCxnSpPr>
          <p:nvPr/>
        </p:nvCxnSpPr>
        <p:spPr>
          <a:xfrm>
            <a:off x="5584371" y="2013857"/>
            <a:ext cx="0" cy="47570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C08677-18F4-42CA-29C6-B5ED30C6419E}"/>
              </a:ext>
            </a:extLst>
          </p:cNvPr>
          <p:cNvSpPr txBox="1"/>
          <p:nvPr/>
        </p:nvSpPr>
        <p:spPr>
          <a:xfrm>
            <a:off x="5965372" y="2133600"/>
            <a:ext cx="590005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Summarize: 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business is performing well, but Cross Sell and New need immediate attention.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sales funnel is full at the top but lacks depth toward closure.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AEs are excelling; we can leverage their practices across the team.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Let’s prioritize conversion and move high-value opportunities toward closure in the coming week.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B5DD7-BEB5-1719-59D5-712DDF4C78CF}"/>
              </a:ext>
            </a:extLst>
          </p:cNvPr>
          <p:cNvSpPr txBox="1"/>
          <p:nvPr/>
        </p:nvSpPr>
        <p:spPr>
          <a:xfrm>
            <a:off x="255814" y="2133600"/>
            <a:ext cx="513805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-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Brokerage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₹34.57M from 49 opportunities (44 still open).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performance – 150.23% placed achievement.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Sell &amp; New: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Underperforming – only 64.94% &amp; 17.95% placed.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Funnel Blockage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₹5.9M stuck in early stage ("Quality Opportunity").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Opportunities: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Fire, CVP GMC, DB-Mega – ₹2M+ value pending.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Performers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Meetings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Abhinav Shivam, Viraj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Invoices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Divya Dhingra, Ankita Shah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798A0-1DD4-623D-9E06-52D8028E30F6}"/>
              </a:ext>
            </a:extLst>
          </p:cNvPr>
          <p:cNvSpPr txBox="1"/>
          <p:nvPr/>
        </p:nvSpPr>
        <p:spPr>
          <a:xfrm>
            <a:off x="2403020" y="440313"/>
            <a:ext cx="636270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  <a:r>
              <a:rPr lang="en-US" dirty="0"/>
              <a:t>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74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CFDF054-832A-1492-85DF-44B82501AC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060B3-E49D-2D20-4E8D-16B855FE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592853"/>
            <a:ext cx="4164530" cy="1749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49863-D916-BEA1-5370-9DDE89B93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55" y="2591624"/>
            <a:ext cx="4132760" cy="1759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175C4-77EF-CB2C-5DDC-48AC06563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32" y="4702629"/>
            <a:ext cx="4164529" cy="1848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2D87AF-80B2-4BB1-8A2E-634A48BFB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64" y="592853"/>
            <a:ext cx="4632289" cy="1748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213B77-78D6-12CF-DFD6-8507106949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18" y="2584370"/>
            <a:ext cx="4665785" cy="1766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7ECDF-1DEC-20FC-6068-F782498F46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09" y="4713792"/>
            <a:ext cx="4680857" cy="1837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object 11">
            <a:extLst>
              <a:ext uri="{FF2B5EF4-FFF2-40B4-BE49-F238E27FC236}">
                <a16:creationId xmlns:a16="http://schemas.microsoft.com/office/drawing/2014/main" id="{57B32391-B7F6-52D4-508A-3EBB5F798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66760" y="0"/>
            <a:ext cx="4361603" cy="500992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spcBef>
                <a:spcPts val="67"/>
              </a:spcBef>
              <a:tabLst>
                <a:tab pos="1918643" algn="l"/>
              </a:tabLst>
            </a:pPr>
            <a:r>
              <a:rPr lang="en-IN" sz="3200" b="1" spc="-7" dirty="0">
                <a:latin typeface="Times New Roman"/>
                <a:cs typeface="Times New Roman"/>
              </a:rPr>
              <a:t>SQL Commands</a:t>
            </a:r>
            <a:endParaRPr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003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65BB7-0C07-1C91-349D-731D11823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6B57995-BDD8-01F0-8CF5-D31E6079ED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45F6F-2885-3952-DC33-765967941120}"/>
              </a:ext>
            </a:extLst>
          </p:cNvPr>
          <p:cNvSpPr txBox="1"/>
          <p:nvPr/>
        </p:nvSpPr>
        <p:spPr>
          <a:xfrm>
            <a:off x="2971800" y="315685"/>
            <a:ext cx="597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7F83E23-F006-F378-A77F-C422374B6AF2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676" y="1433946"/>
            <a:ext cx="10580914" cy="521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44E6B922-A274-B5C1-7C92-CACBB722F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60B87-EEC1-0CD4-EF2A-5714098C562E}"/>
              </a:ext>
            </a:extLst>
          </p:cNvPr>
          <p:cNvSpPr txBox="1"/>
          <p:nvPr/>
        </p:nvSpPr>
        <p:spPr>
          <a:xfrm>
            <a:off x="6821157" y="1091165"/>
            <a:ext cx="5181600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Keys 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SQL is used to transform raw insurance data into decision-ready KPIs.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queries focus on revenue tracking, opportunity insights, executive performance, and meeting trends.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Outputs are visualized in Power BI/Tableau dashboards to enable interactive analysis.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5DE75F-A7AB-81FD-1AAE-8B8FFED38E53}"/>
              </a:ext>
            </a:extLst>
          </p:cNvPr>
          <p:cNvCxnSpPr>
            <a:cxnSpLocks/>
          </p:cNvCxnSpPr>
          <p:nvPr/>
        </p:nvCxnSpPr>
        <p:spPr>
          <a:xfrm>
            <a:off x="6651171" y="1097433"/>
            <a:ext cx="0" cy="60089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9EE4EA-62B4-BBAB-AFDA-F5FF9D22DFAD}"/>
              </a:ext>
            </a:extLst>
          </p:cNvPr>
          <p:cNvSpPr txBox="1"/>
          <p:nvPr/>
        </p:nvSpPr>
        <p:spPr>
          <a:xfrm>
            <a:off x="613787" y="1090706"/>
            <a:ext cx="5867399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Stage-Wise Revenue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Summed total revenue and counted opportunities across each sales stage.</a:t>
            </a:r>
          </a:p>
          <a:p>
            <a:r>
              <a:rPr lang="en-US" b="1" dirty="0"/>
              <a:t>Product-Wise Opportunity Distribution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Ranked product groups by number of opportunities to identify top-performing segments.</a:t>
            </a:r>
          </a:p>
          <a:p>
            <a:r>
              <a:rPr lang="en-US" b="1" dirty="0"/>
              <a:t>Invoice Distribution by Executive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Segregated invoice counts into Cross Sell, New, and Renewal categories per executive.</a:t>
            </a:r>
          </a:p>
          <a:p>
            <a:r>
              <a:rPr lang="en-US" b="1" dirty="0"/>
              <a:t>Yearly Meeting Trends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Tracked the total number of client meetings conducted each year.</a:t>
            </a:r>
          </a:p>
          <a:p>
            <a:r>
              <a:rPr lang="en-US" b="1" dirty="0"/>
              <a:t>Meetings by Account Executive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Ranked executives based on number of meetings held for performance benchmarking.</a:t>
            </a:r>
          </a:p>
          <a:p>
            <a:r>
              <a:rPr lang="en-US" b="1" dirty="0"/>
              <a:t>Top Open Opportunities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Listed open opportunities by revenue and opportunity count to prioritize sales efforts.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98B49-70FE-B971-C237-81D53699C877}"/>
              </a:ext>
            </a:extLst>
          </p:cNvPr>
          <p:cNvSpPr txBox="1"/>
          <p:nvPr/>
        </p:nvSpPr>
        <p:spPr>
          <a:xfrm>
            <a:off x="4610936" y="206828"/>
            <a:ext cx="249282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SQL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46333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673F90-1B05-A66B-2562-F845D92746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83D092-3E5E-2A6E-690F-20F89F176FB5}"/>
              </a:ext>
            </a:extLst>
          </p:cNvPr>
          <p:cNvCxnSpPr/>
          <p:nvPr/>
        </p:nvCxnSpPr>
        <p:spPr>
          <a:xfrm>
            <a:off x="9612087" y="0"/>
            <a:ext cx="0" cy="695597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9589C9C-EE65-8BC4-D346-B9EEB7F93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718" y="824236"/>
            <a:ext cx="1384849" cy="84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ACAB39-85E7-87D0-857E-2F570AD24CFE}"/>
              </a:ext>
            </a:extLst>
          </p:cNvPr>
          <p:cNvSpPr txBox="1"/>
          <p:nvPr/>
        </p:nvSpPr>
        <p:spPr>
          <a:xfrm>
            <a:off x="9862457" y="189210"/>
            <a:ext cx="215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POWER BI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11EFCF-6FB5-15A4-3449-95D9AFFF6001}"/>
              </a:ext>
            </a:extLst>
          </p:cNvPr>
          <p:cNvSpPr txBox="1"/>
          <p:nvPr/>
        </p:nvSpPr>
        <p:spPr>
          <a:xfrm>
            <a:off x="9862456" y="3221692"/>
            <a:ext cx="215537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</a:t>
            </a:r>
          </a:p>
          <a:p>
            <a:r>
              <a:rPr lang="en-US" dirty="0"/>
              <a:t> </a:t>
            </a:r>
            <a:r>
              <a:rPr lang="en-US" sz="1400" dirty="0"/>
              <a:t>Renewal segment leads with high invoice achievement (18.51M vs. 12.32M target) and strong AE contributions, especially from Divya Dhingra and Abhinav Shivam.</a:t>
            </a:r>
          </a:p>
          <a:p>
            <a:r>
              <a:rPr lang="en-US" sz="1400" dirty="0"/>
              <a:t>Engagement and pipeline visibility are strong with 31 meetings in 2020 and 44 open opportunities, including high-value deals up to $500K</a:t>
            </a:r>
          </a:p>
        </p:txBody>
      </p:sp>
      <p:pic>
        <p:nvPicPr>
          <p:cNvPr id="11" name="Picture 10" descr="A close-up of a chart">
            <a:extLst>
              <a:ext uri="{FF2B5EF4-FFF2-40B4-BE49-F238E27FC236}">
                <a16:creationId xmlns:a16="http://schemas.microsoft.com/office/drawing/2014/main" id="{2303A9A7-F080-3B09-C968-B84392F3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9" y="723481"/>
            <a:ext cx="8932986" cy="576775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279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2FA53366-2330-58BC-F282-3E42274D5E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8CACB-0AAB-975D-2BA7-66CB0E8761A0}"/>
              </a:ext>
            </a:extLst>
          </p:cNvPr>
          <p:cNvSpPr txBox="1"/>
          <p:nvPr/>
        </p:nvSpPr>
        <p:spPr>
          <a:xfrm>
            <a:off x="489857" y="2056227"/>
            <a:ext cx="4963886" cy="3200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</a:t>
            </a:r>
            <a:r>
              <a:rPr lang="en-US" sz="2000" b="1" dirty="0"/>
              <a:t>: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performance in Cross Sell &amp; Renewals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Heavy funnel volume in early stages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to improve conversion from qualify to proposal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AEs and product lines identified for strategic focus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FA027-4606-7AAA-61C2-5F4341AC2356}"/>
              </a:ext>
            </a:extLst>
          </p:cNvPr>
          <p:cNvCxnSpPr>
            <a:cxnSpLocks/>
          </p:cNvCxnSpPr>
          <p:nvPr/>
        </p:nvCxnSpPr>
        <p:spPr>
          <a:xfrm>
            <a:off x="5736771" y="1926771"/>
            <a:ext cx="0" cy="493122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716A557-3FB8-604F-BB89-CB1FB0B208C2}"/>
              </a:ext>
            </a:extLst>
          </p:cNvPr>
          <p:cNvSpPr txBox="1"/>
          <p:nvPr/>
        </p:nvSpPr>
        <p:spPr>
          <a:xfrm>
            <a:off x="6019800" y="2056227"/>
            <a:ext cx="5399311" cy="3200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summarize:</a:t>
            </a:r>
          </a:p>
          <a:p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We're seeing great momentum in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Sell and Renewals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most revenue is stuck in early funnel stages — indicating a need to strengthen follow-up and conversion strategies.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dashboard also highlights high-performing executives and high-potential products that we should double down on."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2446B-847D-7432-EA4C-C2B8E6644A63}"/>
              </a:ext>
            </a:extLst>
          </p:cNvPr>
          <p:cNvSpPr txBox="1"/>
          <p:nvPr/>
        </p:nvSpPr>
        <p:spPr>
          <a:xfrm>
            <a:off x="2971800" y="315685"/>
            <a:ext cx="597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BI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7B79DE7-F1D8-5D96-5796-A164EF2C7EF9}"/>
              </a:ext>
            </a:extLst>
          </p:cNvPr>
          <p:cNvSpPr/>
          <p:nvPr/>
        </p:nvSpPr>
        <p:spPr>
          <a:xfrm>
            <a:off x="0" y="-1004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9A084-F8BA-584D-96E2-07B4DB94F966}"/>
              </a:ext>
            </a:extLst>
          </p:cNvPr>
          <p:cNvCxnSpPr>
            <a:cxnSpLocks/>
          </p:cNvCxnSpPr>
          <p:nvPr/>
        </p:nvCxnSpPr>
        <p:spPr>
          <a:xfrm>
            <a:off x="9546771" y="-144214"/>
            <a:ext cx="0" cy="700221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DCC16A0-0DE5-6D80-46B5-527B4EB0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30" y="1628989"/>
            <a:ext cx="1390565" cy="8511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1B8CB7-4445-0ACB-FB7F-AE250C2F5D32}"/>
              </a:ext>
            </a:extLst>
          </p:cNvPr>
          <p:cNvSpPr txBox="1"/>
          <p:nvPr/>
        </p:nvSpPr>
        <p:spPr>
          <a:xfrm>
            <a:off x="9546771" y="1108226"/>
            <a:ext cx="2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TABLEAU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2CB1E-0935-D858-2BD6-0C0094F0A284}"/>
              </a:ext>
            </a:extLst>
          </p:cNvPr>
          <p:cNvSpPr txBox="1"/>
          <p:nvPr/>
        </p:nvSpPr>
        <p:spPr>
          <a:xfrm>
            <a:off x="9624046" y="4377818"/>
            <a:ext cx="24906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Strength</a:t>
            </a:r>
            <a:r>
              <a:rPr lang="en-US" b="1" dirty="0"/>
              <a:t>-</a:t>
            </a:r>
          </a:p>
          <a:p>
            <a:r>
              <a:rPr lang="en-US" sz="1400" dirty="0"/>
              <a:t>Strong renewal performance with exceptional placement and high-value open opportunities.</a:t>
            </a:r>
          </a:p>
          <a:p>
            <a:r>
              <a:rPr lang="en-US" sz="1400" dirty="0"/>
              <a:t>Top executives driving results and improved client engagement with increased yearly meetings. 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BED7A272-37CE-C7F4-712F-410661DF6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" y="904352"/>
            <a:ext cx="8902839" cy="544620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73901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8C9BF1-1FD4-C5C5-A422-331B63F66B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noFill/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2620D-58EE-8A2A-98F0-276D8451EA59}"/>
              </a:ext>
            </a:extLst>
          </p:cNvPr>
          <p:cNvSpPr txBox="1"/>
          <p:nvPr/>
        </p:nvSpPr>
        <p:spPr>
          <a:xfrm>
            <a:off x="5889172" y="2136338"/>
            <a:ext cx="6139538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sz="2000" b="1" dirty="0"/>
              <a:t>Summarize 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Renewal business is performing well, with strong achievement rates.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and Cross Sell segments are underperforming and need strategic focus.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Divya Dhingra and Abhinav Shivam are key contributors on the invoicing and meetings front.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There’s a pipeline bottleneck after the qualification stage that needs immediate attention.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Lastly, top open opportunities are worth nearly $2M and could significantly boost results if closed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4F5173-B10F-3733-C62F-2CBCF8647E04}"/>
              </a:ext>
            </a:extLst>
          </p:cNvPr>
          <p:cNvCxnSpPr>
            <a:cxnSpLocks/>
          </p:cNvCxnSpPr>
          <p:nvPr/>
        </p:nvCxnSpPr>
        <p:spPr>
          <a:xfrm>
            <a:off x="5802086" y="1992086"/>
            <a:ext cx="0" cy="496388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5D421D-0BC2-C386-98EC-FE6FD2CFEFEE}"/>
              </a:ext>
            </a:extLst>
          </p:cNvPr>
          <p:cNvSpPr txBox="1"/>
          <p:nvPr/>
        </p:nvSpPr>
        <p:spPr>
          <a:xfrm>
            <a:off x="163291" y="2136338"/>
            <a:ext cx="5551711" cy="3447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 Key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Revenue Achievement Performance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Renewal is the strongest performing segment: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Achieved: $8.24M out of $12.32M target → 66.92%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Cross Sell and New Business continue to underperform: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Cross Sell: $2.85M out of $20.08M → 14.21%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Business: $0.57M out of $19.67M → 2.90%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Focus Area: Immediate attention needed on New and Cross Sell strategies to improve conversion rates.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96681-CA07-F8C8-5B99-2BEE4CD99C46}"/>
              </a:ext>
            </a:extLst>
          </p:cNvPr>
          <p:cNvSpPr txBox="1"/>
          <p:nvPr/>
        </p:nvSpPr>
        <p:spPr>
          <a:xfrm>
            <a:off x="2939146" y="370114"/>
            <a:ext cx="5551711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TABLEAU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INSURANCE ANALYTICS DASHBOARD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4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3381A47-940F-84EA-9B79-0C6C2CA3823D}"/>
              </a:ext>
            </a:extLst>
          </p:cNvPr>
          <p:cNvSpPr/>
          <p:nvPr/>
        </p:nvSpPr>
        <p:spPr>
          <a:xfrm>
            <a:off x="0" y="-160774"/>
            <a:ext cx="12191999" cy="701877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62519-9DCF-FF46-70BE-90F741723A22}"/>
              </a:ext>
            </a:extLst>
          </p:cNvPr>
          <p:cNvSpPr txBox="1"/>
          <p:nvPr/>
        </p:nvSpPr>
        <p:spPr>
          <a:xfrm>
            <a:off x="3957794" y="83735"/>
            <a:ext cx="3995058" cy="646331"/>
          </a:xfrm>
          <a:prstGeom prst="rect">
            <a:avLst/>
          </a:prstGeom>
          <a:noFill/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B16E5-8F15-87AF-DFA5-C32BC5056D83}"/>
              </a:ext>
            </a:extLst>
          </p:cNvPr>
          <p:cNvSpPr txBox="1"/>
          <p:nvPr/>
        </p:nvSpPr>
        <p:spPr>
          <a:xfrm>
            <a:off x="261257" y="2059033"/>
            <a:ext cx="3712027" cy="3416320"/>
          </a:xfrm>
          <a:prstGeom prst="rect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Policies</a:t>
            </a:r>
          </a:p>
          <a:p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- Steady growth with a decent profit margin. Need to focus on increasing the growth rate.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19.674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0.5698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3.5316 M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17.95%</a:t>
            </a:r>
          </a:p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Rate: 2.90%</a:t>
            </a:r>
          </a:p>
          <a:p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72E1F-0D5A-5718-0066-58412C932619}"/>
              </a:ext>
            </a:extLst>
          </p:cNvPr>
          <p:cNvSpPr txBox="1"/>
          <p:nvPr/>
        </p:nvSpPr>
        <p:spPr>
          <a:xfrm>
            <a:off x="4109358" y="2059034"/>
            <a:ext cx="3995058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Cross-Sell Policies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- High profitability and significant growth. Continue leveraging cross-selling opportunities.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20.083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2.854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13.04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64.94%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Rate: 14.21%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5E9F2-6620-1287-6A5A-4A6ECB14F75B}"/>
              </a:ext>
            </a:extLst>
          </p:cNvPr>
          <p:cNvSpPr txBox="1"/>
          <p:nvPr/>
        </p:nvSpPr>
        <p:spPr>
          <a:xfrm>
            <a:off x="8218717" y="2059033"/>
            <a:ext cx="38753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Renewal Policies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- Exceptional performance in renewals with very high profitability and growth. Maintain this strong focus.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Total: 12.32 M                       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Profit: 8.244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Revenue: 18.507 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 Margin: 150.23%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 Rate: 66.92%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B5943E8-2D1E-1D8B-5FA8-4A0C0F5A2F5E}"/>
              </a:ext>
            </a:extLst>
          </p:cNvPr>
          <p:cNvSpPr/>
          <p:nvPr/>
        </p:nvSpPr>
        <p:spPr>
          <a:xfrm>
            <a:off x="9607406" y="4521758"/>
            <a:ext cx="983557" cy="381837"/>
          </a:xfrm>
          <a:custGeom>
            <a:avLst/>
            <a:gdLst/>
            <a:ahLst/>
            <a:cxnLst/>
            <a:rect l="l" t="t" r="r" b="b"/>
            <a:pathLst>
              <a:path w="1438910" h="438784">
                <a:moveTo>
                  <a:pt x="1425194" y="54636"/>
                </a:moveTo>
                <a:lnTo>
                  <a:pt x="846137" y="54636"/>
                </a:lnTo>
                <a:lnTo>
                  <a:pt x="882015" y="53728"/>
                </a:lnTo>
                <a:lnTo>
                  <a:pt x="940308" y="49117"/>
                </a:lnTo>
                <a:lnTo>
                  <a:pt x="989914" y="42907"/>
                </a:lnTo>
                <a:lnTo>
                  <a:pt x="1034948" y="36240"/>
                </a:lnTo>
                <a:lnTo>
                  <a:pt x="1079525" y="30258"/>
                </a:lnTo>
                <a:lnTo>
                  <a:pt x="1127760" y="26105"/>
                </a:lnTo>
                <a:lnTo>
                  <a:pt x="1177312" y="20399"/>
                </a:lnTo>
                <a:lnTo>
                  <a:pt x="1231900" y="11550"/>
                </a:lnTo>
                <a:lnTo>
                  <a:pt x="1286946" y="3483"/>
                </a:lnTo>
                <a:lnTo>
                  <a:pt x="1338721" y="0"/>
                </a:lnTo>
                <a:lnTo>
                  <a:pt x="1382928" y="4982"/>
                </a:lnTo>
                <a:lnTo>
                  <a:pt x="1415415" y="22295"/>
                </a:lnTo>
                <a:lnTo>
                  <a:pt x="1425194" y="54636"/>
                </a:lnTo>
                <a:close/>
              </a:path>
              <a:path w="1438910" h="438784">
                <a:moveTo>
                  <a:pt x="368778" y="438537"/>
                </a:moveTo>
                <a:lnTo>
                  <a:pt x="130302" y="438537"/>
                </a:lnTo>
                <a:lnTo>
                  <a:pt x="92664" y="429979"/>
                </a:lnTo>
                <a:lnTo>
                  <a:pt x="61614" y="417459"/>
                </a:lnTo>
                <a:lnTo>
                  <a:pt x="38100" y="400438"/>
                </a:lnTo>
                <a:lnTo>
                  <a:pt x="15792" y="369139"/>
                </a:lnTo>
                <a:lnTo>
                  <a:pt x="0" y="328977"/>
                </a:lnTo>
                <a:lnTo>
                  <a:pt x="0" y="128012"/>
                </a:lnTo>
                <a:lnTo>
                  <a:pt x="15089" y="89461"/>
                </a:lnTo>
                <a:lnTo>
                  <a:pt x="38100" y="57538"/>
                </a:lnTo>
                <a:lnTo>
                  <a:pt x="89399" y="28714"/>
                </a:lnTo>
                <a:lnTo>
                  <a:pt x="166059" y="13924"/>
                </a:lnTo>
                <a:lnTo>
                  <a:pt x="211924" y="10862"/>
                </a:lnTo>
                <a:lnTo>
                  <a:pt x="261761" y="10195"/>
                </a:lnTo>
                <a:lnTo>
                  <a:pt x="314778" y="11550"/>
                </a:lnTo>
                <a:lnTo>
                  <a:pt x="370186" y="14556"/>
                </a:lnTo>
                <a:lnTo>
                  <a:pt x="427196" y="18842"/>
                </a:lnTo>
                <a:lnTo>
                  <a:pt x="485017" y="24037"/>
                </a:lnTo>
                <a:lnTo>
                  <a:pt x="708618" y="46471"/>
                </a:lnTo>
                <a:lnTo>
                  <a:pt x="758648" y="50636"/>
                </a:lnTo>
                <a:lnTo>
                  <a:pt x="804751" y="53482"/>
                </a:lnTo>
                <a:lnTo>
                  <a:pt x="846137" y="54636"/>
                </a:lnTo>
                <a:lnTo>
                  <a:pt x="1425194" y="54636"/>
                </a:lnTo>
                <a:lnTo>
                  <a:pt x="1438721" y="99373"/>
                </a:lnTo>
                <a:lnTo>
                  <a:pt x="1436132" y="216010"/>
                </a:lnTo>
                <a:lnTo>
                  <a:pt x="1423184" y="322467"/>
                </a:lnTo>
                <a:lnTo>
                  <a:pt x="1415415" y="369005"/>
                </a:lnTo>
                <a:lnTo>
                  <a:pt x="1247719" y="372181"/>
                </a:lnTo>
                <a:lnTo>
                  <a:pt x="1114454" y="376897"/>
                </a:lnTo>
                <a:lnTo>
                  <a:pt x="1008523" y="382529"/>
                </a:lnTo>
                <a:lnTo>
                  <a:pt x="816714" y="396517"/>
                </a:lnTo>
                <a:lnTo>
                  <a:pt x="707853" y="402974"/>
                </a:lnTo>
                <a:lnTo>
                  <a:pt x="660343" y="407218"/>
                </a:lnTo>
                <a:lnTo>
                  <a:pt x="441350" y="431710"/>
                </a:lnTo>
                <a:lnTo>
                  <a:pt x="384104" y="437325"/>
                </a:lnTo>
                <a:lnTo>
                  <a:pt x="368778" y="438537"/>
                </a:lnTo>
                <a:close/>
              </a:path>
            </a:pathLst>
          </a:custGeom>
          <a:solidFill>
            <a:srgbClr val="00B04F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0031C204-0C39-8FD0-4024-461982DB391F}"/>
              </a:ext>
            </a:extLst>
          </p:cNvPr>
          <p:cNvSpPr/>
          <p:nvPr/>
        </p:nvSpPr>
        <p:spPr>
          <a:xfrm>
            <a:off x="5504128" y="4483442"/>
            <a:ext cx="856480" cy="390009"/>
          </a:xfrm>
          <a:custGeom>
            <a:avLst/>
            <a:gdLst/>
            <a:ahLst/>
            <a:cxnLst/>
            <a:rect l="l" t="t" r="r" b="b"/>
            <a:pathLst>
              <a:path w="1303654" h="443864">
                <a:moveTo>
                  <a:pt x="1303541" y="103681"/>
                </a:moveTo>
                <a:lnTo>
                  <a:pt x="792599" y="103681"/>
                </a:lnTo>
                <a:lnTo>
                  <a:pt x="841132" y="92191"/>
                </a:lnTo>
                <a:lnTo>
                  <a:pt x="889397" y="69629"/>
                </a:lnTo>
                <a:lnTo>
                  <a:pt x="939269" y="45281"/>
                </a:lnTo>
                <a:lnTo>
                  <a:pt x="992624" y="28433"/>
                </a:lnTo>
                <a:lnTo>
                  <a:pt x="1040191" y="19089"/>
                </a:lnTo>
                <a:lnTo>
                  <a:pt x="1094083" y="9242"/>
                </a:lnTo>
                <a:lnTo>
                  <a:pt x="1149667" y="1882"/>
                </a:lnTo>
                <a:lnTo>
                  <a:pt x="1202315" y="0"/>
                </a:lnTo>
                <a:lnTo>
                  <a:pt x="1247395" y="6583"/>
                </a:lnTo>
                <a:lnTo>
                  <a:pt x="1280279" y="24623"/>
                </a:lnTo>
                <a:lnTo>
                  <a:pt x="1303585" y="101701"/>
                </a:lnTo>
                <a:lnTo>
                  <a:pt x="1303541" y="103681"/>
                </a:lnTo>
                <a:close/>
              </a:path>
              <a:path w="1303654" h="443864">
                <a:moveTo>
                  <a:pt x="1302843" y="135113"/>
                </a:moveTo>
                <a:lnTo>
                  <a:pt x="72509" y="135113"/>
                </a:lnTo>
                <a:lnTo>
                  <a:pt x="104179" y="128163"/>
                </a:lnTo>
                <a:lnTo>
                  <a:pt x="143708" y="105229"/>
                </a:lnTo>
                <a:lnTo>
                  <a:pt x="189309" y="78187"/>
                </a:lnTo>
                <a:lnTo>
                  <a:pt x="239196" y="58913"/>
                </a:lnTo>
                <a:lnTo>
                  <a:pt x="285527" y="51666"/>
                </a:lnTo>
                <a:lnTo>
                  <a:pt x="338673" y="47583"/>
                </a:lnTo>
                <a:lnTo>
                  <a:pt x="396000" y="46217"/>
                </a:lnTo>
                <a:lnTo>
                  <a:pt x="454878" y="47117"/>
                </a:lnTo>
                <a:lnTo>
                  <a:pt x="512672" y="49833"/>
                </a:lnTo>
                <a:lnTo>
                  <a:pt x="566751" y="53915"/>
                </a:lnTo>
                <a:lnTo>
                  <a:pt x="614481" y="58913"/>
                </a:lnTo>
                <a:lnTo>
                  <a:pt x="664011" y="70462"/>
                </a:lnTo>
                <a:lnTo>
                  <a:pt x="707826" y="86298"/>
                </a:lnTo>
                <a:lnTo>
                  <a:pt x="749498" y="99633"/>
                </a:lnTo>
                <a:lnTo>
                  <a:pt x="792599" y="103681"/>
                </a:lnTo>
                <a:lnTo>
                  <a:pt x="1303541" y="103681"/>
                </a:lnTo>
                <a:lnTo>
                  <a:pt x="1302843" y="135113"/>
                </a:lnTo>
                <a:close/>
              </a:path>
              <a:path w="1303654" h="443864">
                <a:moveTo>
                  <a:pt x="58023" y="443784"/>
                </a:moveTo>
                <a:lnTo>
                  <a:pt x="14014" y="406635"/>
                </a:lnTo>
                <a:lnTo>
                  <a:pt x="4420" y="363059"/>
                </a:lnTo>
                <a:lnTo>
                  <a:pt x="27" y="308677"/>
                </a:lnTo>
                <a:lnTo>
                  <a:pt x="0" y="249652"/>
                </a:lnTo>
                <a:lnTo>
                  <a:pt x="3499" y="192144"/>
                </a:lnTo>
                <a:lnTo>
                  <a:pt x="9688" y="142317"/>
                </a:lnTo>
                <a:lnTo>
                  <a:pt x="17731" y="106330"/>
                </a:lnTo>
                <a:lnTo>
                  <a:pt x="26789" y="90346"/>
                </a:lnTo>
                <a:lnTo>
                  <a:pt x="35272" y="95198"/>
                </a:lnTo>
                <a:lnTo>
                  <a:pt x="45362" y="109872"/>
                </a:lnTo>
                <a:lnTo>
                  <a:pt x="57596" y="125975"/>
                </a:lnTo>
                <a:lnTo>
                  <a:pt x="72509" y="135113"/>
                </a:lnTo>
                <a:lnTo>
                  <a:pt x="1302843" y="135113"/>
                </a:lnTo>
                <a:lnTo>
                  <a:pt x="1300995" y="218338"/>
                </a:lnTo>
                <a:lnTo>
                  <a:pt x="1288048" y="324795"/>
                </a:lnTo>
                <a:lnTo>
                  <a:pt x="1280279" y="371333"/>
                </a:lnTo>
                <a:lnTo>
                  <a:pt x="1172539" y="373664"/>
                </a:lnTo>
                <a:lnTo>
                  <a:pt x="1085464" y="376717"/>
                </a:lnTo>
                <a:lnTo>
                  <a:pt x="1016083" y="380294"/>
                </a:lnTo>
                <a:lnTo>
                  <a:pt x="961425" y="384201"/>
                </a:lnTo>
                <a:lnTo>
                  <a:pt x="918518" y="388241"/>
                </a:lnTo>
                <a:lnTo>
                  <a:pt x="832820" y="398915"/>
                </a:lnTo>
                <a:lnTo>
                  <a:pt x="329198" y="398915"/>
                </a:lnTo>
                <a:lnTo>
                  <a:pt x="281271" y="399709"/>
                </a:lnTo>
                <a:lnTo>
                  <a:pt x="239196" y="401813"/>
                </a:lnTo>
                <a:lnTo>
                  <a:pt x="187502" y="410935"/>
                </a:lnTo>
                <a:lnTo>
                  <a:pt x="95041" y="438915"/>
                </a:lnTo>
                <a:lnTo>
                  <a:pt x="58023" y="443784"/>
                </a:lnTo>
                <a:close/>
              </a:path>
              <a:path w="1303654" h="443864">
                <a:moveTo>
                  <a:pt x="717105" y="405137"/>
                </a:moveTo>
                <a:lnTo>
                  <a:pt x="670428" y="405137"/>
                </a:lnTo>
                <a:lnTo>
                  <a:pt x="382599" y="399138"/>
                </a:lnTo>
                <a:lnTo>
                  <a:pt x="329198" y="398915"/>
                </a:lnTo>
                <a:lnTo>
                  <a:pt x="832820" y="398915"/>
                </a:lnTo>
                <a:lnTo>
                  <a:pt x="831080" y="399138"/>
                </a:lnTo>
                <a:lnTo>
                  <a:pt x="804981" y="401813"/>
                </a:lnTo>
                <a:lnTo>
                  <a:pt x="762962" y="404218"/>
                </a:lnTo>
                <a:lnTo>
                  <a:pt x="761010" y="404218"/>
                </a:lnTo>
                <a:lnTo>
                  <a:pt x="717105" y="405137"/>
                </a:lnTo>
                <a:close/>
              </a:path>
            </a:pathLst>
          </a:custGeom>
          <a:solidFill>
            <a:srgbClr val="FFDE04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9D650393-E825-05F3-30E4-269840D5CEAB}"/>
              </a:ext>
            </a:extLst>
          </p:cNvPr>
          <p:cNvSpPr/>
          <p:nvPr/>
        </p:nvSpPr>
        <p:spPr>
          <a:xfrm>
            <a:off x="1650065" y="4482602"/>
            <a:ext cx="902216" cy="380800"/>
          </a:xfrm>
          <a:custGeom>
            <a:avLst/>
            <a:gdLst/>
            <a:ahLst/>
            <a:cxnLst/>
            <a:rect l="l" t="t" r="r" b="b"/>
            <a:pathLst>
              <a:path w="1359535" h="451485">
                <a:moveTo>
                  <a:pt x="1345487" y="68459"/>
                </a:moveTo>
                <a:lnTo>
                  <a:pt x="640686" y="68459"/>
                </a:lnTo>
                <a:lnTo>
                  <a:pt x="677227" y="67415"/>
                </a:lnTo>
                <a:lnTo>
                  <a:pt x="735389" y="60078"/>
                </a:lnTo>
                <a:lnTo>
                  <a:pt x="829925" y="41832"/>
                </a:lnTo>
                <a:lnTo>
                  <a:pt x="884648" y="35058"/>
                </a:lnTo>
                <a:lnTo>
                  <a:pt x="924926" y="30758"/>
                </a:lnTo>
                <a:lnTo>
                  <a:pt x="1074747" y="9824"/>
                </a:lnTo>
                <a:lnTo>
                  <a:pt x="1128117" y="3836"/>
                </a:lnTo>
                <a:lnTo>
                  <a:pt x="1179972" y="192"/>
                </a:lnTo>
                <a:lnTo>
                  <a:pt x="1228375" y="0"/>
                </a:lnTo>
                <a:lnTo>
                  <a:pt x="1271389" y="4368"/>
                </a:lnTo>
                <a:lnTo>
                  <a:pt x="1307076" y="14405"/>
                </a:lnTo>
                <a:lnTo>
                  <a:pt x="1333500" y="31221"/>
                </a:lnTo>
                <a:lnTo>
                  <a:pt x="1345487" y="68459"/>
                </a:lnTo>
                <a:close/>
              </a:path>
              <a:path w="1359535" h="451485">
                <a:moveTo>
                  <a:pt x="313457" y="451273"/>
                </a:moveTo>
                <a:lnTo>
                  <a:pt x="145323" y="451273"/>
                </a:lnTo>
                <a:lnTo>
                  <a:pt x="141582" y="450998"/>
                </a:lnTo>
                <a:lnTo>
                  <a:pt x="98843" y="443325"/>
                </a:lnTo>
                <a:lnTo>
                  <a:pt x="38100" y="413173"/>
                </a:lnTo>
                <a:lnTo>
                  <a:pt x="1131" y="341244"/>
                </a:lnTo>
                <a:lnTo>
                  <a:pt x="0" y="335386"/>
                </a:lnTo>
                <a:lnTo>
                  <a:pt x="0" y="148612"/>
                </a:lnTo>
                <a:lnTo>
                  <a:pt x="16534" y="101454"/>
                </a:lnTo>
                <a:lnTo>
                  <a:pt x="61942" y="53688"/>
                </a:lnTo>
                <a:lnTo>
                  <a:pt x="132775" y="35364"/>
                </a:lnTo>
                <a:lnTo>
                  <a:pt x="175658" y="32419"/>
                </a:lnTo>
                <a:lnTo>
                  <a:pt x="226543" y="32419"/>
                </a:lnTo>
                <a:lnTo>
                  <a:pt x="279054" y="35058"/>
                </a:lnTo>
                <a:lnTo>
                  <a:pt x="333732" y="39555"/>
                </a:lnTo>
                <a:lnTo>
                  <a:pt x="550317" y="62873"/>
                </a:lnTo>
                <a:lnTo>
                  <a:pt x="597986" y="66724"/>
                </a:lnTo>
                <a:lnTo>
                  <a:pt x="640686" y="68459"/>
                </a:lnTo>
                <a:lnTo>
                  <a:pt x="1345487" y="68459"/>
                </a:lnTo>
                <a:lnTo>
                  <a:pt x="1359217" y="111111"/>
                </a:lnTo>
                <a:lnTo>
                  <a:pt x="1356360" y="227435"/>
                </a:lnTo>
                <a:lnTo>
                  <a:pt x="1342072" y="332329"/>
                </a:lnTo>
                <a:lnTo>
                  <a:pt x="1333500" y="377930"/>
                </a:lnTo>
                <a:lnTo>
                  <a:pt x="1120869" y="381800"/>
                </a:lnTo>
                <a:lnTo>
                  <a:pt x="966517" y="386908"/>
                </a:lnTo>
                <a:lnTo>
                  <a:pt x="907469" y="389764"/>
                </a:lnTo>
                <a:lnTo>
                  <a:pt x="858520" y="392734"/>
                </a:lnTo>
                <a:lnTo>
                  <a:pt x="818178" y="395754"/>
                </a:lnTo>
                <a:lnTo>
                  <a:pt x="757355" y="401681"/>
                </a:lnTo>
                <a:lnTo>
                  <a:pt x="693414" y="409317"/>
                </a:lnTo>
                <a:lnTo>
                  <a:pt x="633656" y="415015"/>
                </a:lnTo>
                <a:lnTo>
                  <a:pt x="420376" y="441343"/>
                </a:lnTo>
                <a:lnTo>
                  <a:pt x="360819" y="447509"/>
                </a:lnTo>
                <a:lnTo>
                  <a:pt x="313457" y="451273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2E788D9-71B3-919C-E835-FE0710F49E19}"/>
              </a:ext>
            </a:extLst>
          </p:cNvPr>
          <p:cNvSpPr/>
          <p:nvPr/>
        </p:nvSpPr>
        <p:spPr>
          <a:xfrm>
            <a:off x="2853732" y="4391130"/>
            <a:ext cx="401934" cy="693336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F742A84-FB46-C54B-6A00-7EB1BC8CDB1C}"/>
              </a:ext>
            </a:extLst>
          </p:cNvPr>
          <p:cNvSpPr/>
          <p:nvPr/>
        </p:nvSpPr>
        <p:spPr>
          <a:xfrm>
            <a:off x="6551525" y="4692580"/>
            <a:ext cx="753627" cy="371789"/>
          </a:xfrm>
          <a:prstGeom prst="rightArrow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B5D18907-3C19-C92B-8EE1-BC59C2DA1337}"/>
              </a:ext>
            </a:extLst>
          </p:cNvPr>
          <p:cNvSpPr/>
          <p:nvPr/>
        </p:nvSpPr>
        <p:spPr>
          <a:xfrm>
            <a:off x="10932607" y="4340888"/>
            <a:ext cx="331595" cy="622998"/>
          </a:xfrm>
          <a:prstGeom prst="upArrow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93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4BAA2BA-5F38-EEBA-CA91-6B391BF3CA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C07AB-B6C9-5388-0C9B-295FA7CB8C81}"/>
              </a:ext>
            </a:extLst>
          </p:cNvPr>
          <p:cNvSpPr txBox="1"/>
          <p:nvPr/>
        </p:nvSpPr>
        <p:spPr>
          <a:xfrm>
            <a:off x="304800" y="1166842"/>
            <a:ext cx="5377543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-Enhance Customer Service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Al-driven chatbots for 24/7 customer support.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 staff on customer engagement and conflict resolution.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-Expand Product Offerings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new insurance products tailored to emerging markets.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Bundle products for better value to customers.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-Employee Engagement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 a positive work environment to boost employee morale.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employee recognition programs to retain top talent.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EC57DE-5F44-09F4-402C-3BA05E02F797}"/>
              </a:ext>
            </a:extLst>
          </p:cNvPr>
          <p:cNvSpPr txBox="1"/>
          <p:nvPr/>
        </p:nvSpPr>
        <p:spPr>
          <a:xfrm>
            <a:off x="6096000" y="1166842"/>
            <a:ext cx="5998029" cy="45243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-Increase Sales and Retention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personalized marketing campaigns based on customer data.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Introduce loyalty programs to reward long-term customers.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 Analysis and Adaptation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market research to identify customer needs and preferences.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 strategies based on competitive analysis and market trends.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-Enhance Operational Efficiency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regular training sessions for employees on new technologies.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Team collaboration activities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0EE188-75E1-9F02-E18F-C66F96CD3642}"/>
              </a:ext>
            </a:extLst>
          </p:cNvPr>
          <p:cNvSpPr txBox="1"/>
          <p:nvPr/>
        </p:nvSpPr>
        <p:spPr>
          <a:xfrm>
            <a:off x="3437164" y="74151"/>
            <a:ext cx="5083628" cy="646331"/>
          </a:xfrm>
          <a:prstGeom prst="rect">
            <a:avLst/>
          </a:prstGeom>
          <a:noFill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Recommendations</a:t>
            </a:r>
            <a:endParaRPr lang="en-IN" sz="36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2DB5B8-E551-9055-2A51-1956FC48F047}"/>
              </a:ext>
            </a:extLst>
          </p:cNvPr>
          <p:cNvCxnSpPr/>
          <p:nvPr/>
        </p:nvCxnSpPr>
        <p:spPr>
          <a:xfrm>
            <a:off x="5889171" y="1023257"/>
            <a:ext cx="0" cy="583474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EF817F8D-EFCF-BE51-F260-B98CD2F8D8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ED0625BE-30E7-C962-C8B3-E9815EAEF88A}"/>
              </a:ext>
            </a:extLst>
          </p:cNvPr>
          <p:cNvGrpSpPr/>
          <p:nvPr/>
        </p:nvGrpSpPr>
        <p:grpSpPr>
          <a:xfrm>
            <a:off x="1" y="0"/>
            <a:ext cx="12192000" cy="6857999"/>
            <a:chOff x="-3806165" y="0"/>
            <a:chExt cx="22094165" cy="10286999"/>
          </a:xfrm>
          <a:noFill/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BCDFC783-4494-4430-FFF3-0CEEF612D961}"/>
                </a:ext>
              </a:extLst>
            </p:cNvPr>
            <p:cNvSpPr/>
            <p:nvPr/>
          </p:nvSpPr>
          <p:spPr>
            <a:xfrm>
              <a:off x="1535905" y="678738"/>
              <a:ext cx="1729105" cy="24130"/>
            </a:xfrm>
            <a:custGeom>
              <a:avLst/>
              <a:gdLst/>
              <a:ahLst/>
              <a:cxnLst/>
              <a:rect l="l" t="t" r="r" b="b"/>
              <a:pathLst>
                <a:path w="1729104" h="24129">
                  <a:moveTo>
                    <a:pt x="0" y="0"/>
                  </a:moveTo>
                  <a:lnTo>
                    <a:pt x="1728786" y="23682"/>
                  </a:lnTo>
                </a:path>
              </a:pathLst>
            </a:custGeom>
            <a:grpFill/>
            <a:ln w="9524">
              <a:solidFill>
                <a:srgbClr val="BFC8C2"/>
              </a:solidFill>
            </a:ln>
          </p:spPr>
          <p:txBody>
            <a:bodyPr wrap="square" lIns="0" tIns="0" rIns="0" bIns="0" rtlCol="0"/>
            <a:lstStyle/>
            <a:p>
              <a:endParaRPr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E2209541-3459-0F1A-C621-54862FB2DFBF}"/>
                </a:ext>
              </a:extLst>
            </p:cNvPr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3806165" y="0"/>
              <a:ext cx="22094165" cy="10286999"/>
            </a:xfrm>
            <a:prstGeom prst="rect">
              <a:avLst/>
            </a:prstGeom>
            <a:grpFill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AB3C38-D61C-13B0-599E-E7883A09A4F0}"/>
              </a:ext>
            </a:extLst>
          </p:cNvPr>
          <p:cNvGrpSpPr/>
          <p:nvPr/>
        </p:nvGrpSpPr>
        <p:grpSpPr>
          <a:xfrm>
            <a:off x="2857980" y="1819649"/>
            <a:ext cx="2960872" cy="523220"/>
            <a:chOff x="576985" y="2926608"/>
            <a:chExt cx="2950029" cy="52322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0E8F69-D66A-92D2-5282-15749A5C9FD8}"/>
                </a:ext>
              </a:extLst>
            </p:cNvPr>
            <p:cNvSpPr txBox="1"/>
            <p:nvPr/>
          </p:nvSpPr>
          <p:spPr>
            <a:xfrm>
              <a:off x="576985" y="2926608"/>
              <a:ext cx="29500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EXCEL</a:t>
              </a:r>
              <a:endParaRPr lang="en-IN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756E87-63CB-CD8A-40AD-620C92AE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2" t="21874" r="25002" b="15625"/>
            <a:stretch>
              <a:fillRect/>
            </a:stretch>
          </p:blipFill>
          <p:spPr>
            <a:xfrm>
              <a:off x="2302287" y="3027636"/>
              <a:ext cx="366210" cy="33291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E16A5-A731-A677-77FC-1AD3480DC073}"/>
              </a:ext>
            </a:extLst>
          </p:cNvPr>
          <p:cNvGrpSpPr/>
          <p:nvPr/>
        </p:nvGrpSpPr>
        <p:grpSpPr>
          <a:xfrm>
            <a:off x="2790878" y="3934505"/>
            <a:ext cx="3276581" cy="523220"/>
            <a:chOff x="6390777" y="3211789"/>
            <a:chExt cx="3276581" cy="523220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B6DF4F-D988-6B0E-F409-29FACF37FD91}"/>
                </a:ext>
              </a:extLst>
            </p:cNvPr>
            <p:cNvSpPr txBox="1"/>
            <p:nvPr/>
          </p:nvSpPr>
          <p:spPr>
            <a:xfrm>
              <a:off x="6390777" y="3211789"/>
              <a:ext cx="327658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BI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A75FF6-1635-D034-8B69-A2B3199B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1" t="6458" r="23750" b="9333"/>
            <a:stretch>
              <a:fillRect/>
            </a:stretch>
          </p:blipFill>
          <p:spPr>
            <a:xfrm>
              <a:off x="8454616" y="3342601"/>
              <a:ext cx="433379" cy="270504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AF8F24-CB6E-2549-B6FA-70D83A5995CE}"/>
              </a:ext>
            </a:extLst>
          </p:cNvPr>
          <p:cNvGrpSpPr/>
          <p:nvPr/>
        </p:nvGrpSpPr>
        <p:grpSpPr>
          <a:xfrm>
            <a:off x="7550494" y="1881737"/>
            <a:ext cx="2318657" cy="523220"/>
            <a:chOff x="805585" y="4519240"/>
            <a:chExt cx="2318657" cy="523220"/>
          </a:xfrm>
          <a:noFill/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B658E0-B12C-EDA1-E95A-39B27E8079BC}"/>
                </a:ext>
              </a:extLst>
            </p:cNvPr>
            <p:cNvSpPr txBox="1"/>
            <p:nvPr/>
          </p:nvSpPr>
          <p:spPr>
            <a:xfrm>
              <a:off x="805585" y="4519240"/>
              <a:ext cx="231865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SQL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5906846-17EE-1E78-9381-146F69A7E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500" t="-1691" r="-12500" b="-1691"/>
            <a:stretch>
              <a:fillRect/>
            </a:stretch>
          </p:blipFill>
          <p:spPr>
            <a:xfrm>
              <a:off x="1890961" y="4621624"/>
              <a:ext cx="540000" cy="318451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E80F05-23AE-8234-2092-A8788A83588F}"/>
              </a:ext>
            </a:extLst>
          </p:cNvPr>
          <p:cNvGrpSpPr/>
          <p:nvPr/>
        </p:nvGrpSpPr>
        <p:grpSpPr>
          <a:xfrm>
            <a:off x="7234807" y="3969785"/>
            <a:ext cx="2950029" cy="523220"/>
            <a:chOff x="4376081" y="4842540"/>
            <a:chExt cx="2950029" cy="523220"/>
          </a:xfrm>
          <a:noFill/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84CBF3-8370-45A8-BEDA-3E4139AAE118}"/>
                </a:ext>
              </a:extLst>
            </p:cNvPr>
            <p:cNvSpPr txBox="1"/>
            <p:nvPr/>
          </p:nvSpPr>
          <p:spPr>
            <a:xfrm>
              <a:off x="4376081" y="4842540"/>
              <a:ext cx="2950029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TABLEAU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467E30-D5DE-F112-CCB2-F0C79A55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2" t="8121" r="16761" b="-2241"/>
            <a:stretch>
              <a:fillRect/>
            </a:stretch>
          </p:blipFill>
          <p:spPr>
            <a:xfrm>
              <a:off x="6346347" y="4934384"/>
              <a:ext cx="468000" cy="332238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0A618D6-A297-516E-0AC6-851DEE3FE391}"/>
              </a:ext>
            </a:extLst>
          </p:cNvPr>
          <p:cNvSpPr txBox="1"/>
          <p:nvPr/>
        </p:nvSpPr>
        <p:spPr>
          <a:xfrm>
            <a:off x="596895" y="618138"/>
            <a:ext cx="330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Modules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98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191000" cy="6858000"/>
            <a:chOff x="0" y="0"/>
            <a:chExt cx="6286500" cy="10229850"/>
          </a:xfrm>
        </p:grpSpPr>
        <p:sp>
          <p:nvSpPr>
            <p:cNvPr id="4" name="object 4"/>
            <p:cNvSpPr/>
            <p:nvPr/>
          </p:nvSpPr>
          <p:spPr>
            <a:xfrm>
              <a:off x="1535905" y="678738"/>
              <a:ext cx="1729105" cy="24130"/>
            </a:xfrm>
            <a:custGeom>
              <a:avLst/>
              <a:gdLst/>
              <a:ahLst/>
              <a:cxnLst/>
              <a:rect l="l" t="t" r="r" b="b"/>
              <a:pathLst>
                <a:path w="1729104" h="24129">
                  <a:moveTo>
                    <a:pt x="0" y="0"/>
                  </a:moveTo>
                  <a:lnTo>
                    <a:pt x="1728786" y="23682"/>
                  </a:lnTo>
                </a:path>
              </a:pathLst>
            </a:custGeom>
            <a:ln w="9524">
              <a:solidFill>
                <a:srgbClr val="BFC8C2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86499" cy="102298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9384" y="2148119"/>
            <a:ext cx="127858" cy="1278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2730584"/>
            <a:ext cx="127858" cy="1278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3895515"/>
            <a:ext cx="127858" cy="12785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9384" y="4477980"/>
            <a:ext cx="127858" cy="1278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84" y="5060446"/>
            <a:ext cx="127858" cy="12785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74909" y="1951678"/>
            <a:ext cx="6832871" cy="3484245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 marR="3387">
              <a:lnSpc>
                <a:spcPct val="119400"/>
              </a:lnSpc>
              <a:spcBef>
                <a:spcPts val="67"/>
              </a:spcBef>
            </a:pPr>
            <a:r>
              <a:rPr lang="en-IN" sz="3200" b="1" dirty="0">
                <a:latin typeface="Cambria"/>
                <a:cs typeface="Cambria"/>
              </a:rPr>
              <a:t>KPI’S List</a:t>
            </a:r>
            <a:endParaRPr lang="en-IN" sz="3200" dirty="0">
              <a:latin typeface="Cambria"/>
              <a:cs typeface="Cambria"/>
            </a:endParaRPr>
          </a:p>
          <a:p>
            <a:pPr marL="8467" marR="3387">
              <a:lnSpc>
                <a:spcPct val="119400"/>
              </a:lnSpc>
              <a:spcBef>
                <a:spcPts val="67"/>
              </a:spcBef>
            </a:pPr>
            <a:r>
              <a:rPr sz="3200" b="1" dirty="0">
                <a:latin typeface="Cambria"/>
                <a:cs typeface="Cambria"/>
              </a:rPr>
              <a:t>Dataset</a:t>
            </a:r>
            <a:r>
              <a:rPr sz="3200" b="1" spc="-57" dirty="0">
                <a:latin typeface="Cambria"/>
                <a:cs typeface="Cambria"/>
              </a:rPr>
              <a:t> </a:t>
            </a:r>
            <a:r>
              <a:rPr sz="3200" b="1" spc="-7" dirty="0">
                <a:latin typeface="Cambria"/>
                <a:cs typeface="Cambria"/>
              </a:rPr>
              <a:t>Description</a:t>
            </a:r>
            <a:r>
              <a:rPr lang="en-IN" sz="3200" b="1" spc="-7" dirty="0">
                <a:latin typeface="Cambria"/>
                <a:cs typeface="Cambria"/>
              </a:rPr>
              <a:t> &amp; </a:t>
            </a:r>
            <a:r>
              <a:rPr sz="3200" b="1" dirty="0">
                <a:latin typeface="Cambria"/>
                <a:cs typeface="Cambria"/>
              </a:rPr>
              <a:t>Data</a:t>
            </a:r>
            <a:r>
              <a:rPr sz="3200" b="1" spc="-47" dirty="0">
                <a:latin typeface="Cambria"/>
                <a:cs typeface="Cambria"/>
              </a:rPr>
              <a:t> </a:t>
            </a:r>
            <a:r>
              <a:rPr sz="3200" b="1" spc="-7" dirty="0">
                <a:latin typeface="Cambria"/>
                <a:cs typeface="Cambria"/>
              </a:rPr>
              <a:t>Schema</a:t>
            </a:r>
            <a:endParaRPr sz="3200" dirty="0">
              <a:latin typeface="Cambria"/>
              <a:cs typeface="Cambria"/>
            </a:endParaRPr>
          </a:p>
          <a:p>
            <a:pPr marL="8467" marR="2941044">
              <a:lnSpc>
                <a:spcPct val="119400"/>
              </a:lnSpc>
              <a:spcBef>
                <a:spcPts val="3"/>
              </a:spcBef>
              <a:tabLst>
                <a:tab pos="2244202" algn="l"/>
              </a:tabLst>
            </a:pPr>
            <a:r>
              <a:rPr sz="3200" b="1" dirty="0">
                <a:latin typeface="Cambria"/>
                <a:cs typeface="Cambria"/>
              </a:rPr>
              <a:t>KPI</a:t>
            </a:r>
            <a:r>
              <a:rPr sz="3200" b="1" spc="-7" dirty="0">
                <a:latin typeface="Cambria"/>
                <a:cs typeface="Cambria"/>
              </a:rPr>
              <a:t> Analysis Dashboard</a:t>
            </a:r>
            <a:r>
              <a:rPr sz="3200" b="1" dirty="0">
                <a:latin typeface="Cambria"/>
                <a:cs typeface="Cambria"/>
              </a:rPr>
              <a:t>	</a:t>
            </a:r>
            <a:r>
              <a:rPr sz="3200" b="1" spc="-7" dirty="0">
                <a:latin typeface="Cambria"/>
                <a:cs typeface="Cambria"/>
              </a:rPr>
              <a:t>Design Recommendation Conclusion Closure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5105" y="111966"/>
            <a:ext cx="2085763" cy="620320"/>
          </a:xfrm>
          <a:prstGeom prst="rect">
            <a:avLst/>
          </a:prstGeom>
        </p:spPr>
        <p:txBody>
          <a:bodyPr vert="horz" wrap="square" lIns="0" tIns="9737" rIns="0" bIns="0" rtlCol="0" anchor="t">
            <a:spAutoFit/>
          </a:bodyPr>
          <a:lstStyle/>
          <a:p>
            <a:pPr marL="8467">
              <a:spcBef>
                <a:spcPts val="77"/>
              </a:spcBef>
            </a:pPr>
            <a:r>
              <a:rPr sz="3967" b="1" spc="-73" dirty="0">
                <a:solidFill>
                  <a:srgbClr val="002060"/>
                </a:solidFill>
                <a:latin typeface="Verdana"/>
                <a:cs typeface="Verdana"/>
              </a:rPr>
              <a:t>Agenda</a:t>
            </a:r>
            <a:endParaRPr sz="3967" dirty="0">
              <a:latin typeface="Verdana"/>
              <a:cs typeface="Verdana"/>
            </a:endParaRPr>
          </a:p>
        </p:txBody>
      </p:sp>
      <p:pic>
        <p:nvPicPr>
          <p:cNvPr id="18" name="object 10">
            <a:extLst>
              <a:ext uri="{FF2B5EF4-FFF2-40B4-BE49-F238E27FC236}">
                <a16:creationId xmlns:a16="http://schemas.microsoft.com/office/drawing/2014/main" id="{21C7C402-6B17-F0A0-F24A-D7E9D6EDA9D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0962" y="3384724"/>
            <a:ext cx="127858" cy="1278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9886" y="345666"/>
            <a:ext cx="4339589" cy="991789"/>
          </a:xfrm>
          <a:prstGeom prst="rect">
            <a:avLst/>
          </a:prstGeom>
        </p:spPr>
        <p:txBody>
          <a:bodyPr vert="horz" wrap="square" lIns="0" tIns="11853" rIns="0" bIns="0" rtlCol="0" anchor="t">
            <a:spAutoFit/>
          </a:bodyPr>
          <a:lstStyle/>
          <a:p>
            <a:pPr marL="8467">
              <a:spcBef>
                <a:spcPts val="93"/>
              </a:spcBef>
            </a:pPr>
            <a:r>
              <a:rPr sz="6367" b="1" spc="-17" dirty="0">
                <a:solidFill>
                  <a:srgbClr val="002060"/>
                </a:solidFill>
                <a:latin typeface="Times New Roman"/>
                <a:cs typeface="Times New Roman"/>
              </a:rPr>
              <a:t>Project</a:t>
            </a:r>
            <a:r>
              <a:rPr sz="6367" b="1" spc="-373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6367" b="1" spc="-13" dirty="0">
                <a:solidFill>
                  <a:srgbClr val="002060"/>
                </a:solidFill>
                <a:latin typeface="Times New Roman"/>
                <a:cs typeface="Times New Roman"/>
              </a:rPr>
              <a:t>Goal</a:t>
            </a:r>
            <a:endParaRPr sz="6367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8E7B8-0818-1FD4-B0A0-78E6B97EC27A}"/>
              </a:ext>
            </a:extLst>
          </p:cNvPr>
          <p:cNvSpPr txBox="1"/>
          <p:nvPr/>
        </p:nvSpPr>
        <p:spPr>
          <a:xfrm>
            <a:off x="810567" y="1665706"/>
            <a:ext cx="61177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summery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 analyzed Insurance Analytics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Excel, Tableau, Power BI, and SQL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demonstrate how different tools can deliver powerful insights from the same dataset.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The </a:t>
            </a:r>
            <a:r>
              <a:rPr lang="en-US" b="1" dirty="0"/>
              <a:t>Insurance Analytics</a:t>
            </a:r>
            <a:r>
              <a:rPr lang="en-US" dirty="0"/>
              <a:t> project is designed to provide data-driven insights into sales performance, opportunity tracking, and executive efficiency within the insurance sector.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Data was extracted and cleaned using </a:t>
            </a:r>
            <a:r>
              <a:rPr lang="en-US" b="1" dirty="0"/>
              <a:t>Excel</a:t>
            </a:r>
            <a:r>
              <a:rPr lang="en-US" dirty="0"/>
              <a:t>, analyzed in </a:t>
            </a:r>
            <a:r>
              <a:rPr lang="en-US" b="1" dirty="0"/>
              <a:t>SQL</a:t>
            </a:r>
            <a:r>
              <a:rPr lang="en-US" dirty="0"/>
              <a:t>, and visualized through </a:t>
            </a:r>
            <a:r>
              <a:rPr lang="en-US" b="1" dirty="0"/>
              <a:t>interactive dashboards</a:t>
            </a:r>
            <a:r>
              <a:rPr lang="en-US" dirty="0"/>
              <a:t> in </a:t>
            </a:r>
            <a:r>
              <a:rPr lang="en-US" b="1" dirty="0"/>
              <a:t>Power BI and Tableau</a:t>
            </a:r>
            <a:r>
              <a:rPr lang="en-US" dirty="0"/>
              <a:t>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41796-34C6-6EDC-2145-2011A7D2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124176-022D-B4D7-AC4D-DC1571A889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A67B15B8-69F0-2C68-D7E0-F827D129CB0F}"/>
              </a:ext>
            </a:extLst>
          </p:cNvPr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898989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F03FB26-A7E2-5ADE-A987-640576FB2D30}"/>
              </a:ext>
            </a:extLst>
          </p:cNvPr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898989"/>
                </a:solidFill>
                <a:latin typeface="Arial MT"/>
                <a:cs typeface="Arial MT"/>
              </a:rPr>
              <a:t>3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7D54EEBE-0EAB-D4AC-CE87-5D51C8BFAA8F}"/>
              </a:ext>
            </a:extLst>
          </p:cNvPr>
          <p:cNvSpPr txBox="1">
            <a:spLocks/>
          </p:cNvSpPr>
          <p:nvPr/>
        </p:nvSpPr>
        <p:spPr>
          <a:xfrm>
            <a:off x="416771" y="145063"/>
            <a:ext cx="4339589" cy="991789"/>
          </a:xfrm>
          <a:prstGeom prst="rect">
            <a:avLst/>
          </a:prstGeom>
        </p:spPr>
        <p:txBody>
          <a:bodyPr vert="horz" wrap="square" lIns="0" tIns="11853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467">
              <a:spcBef>
                <a:spcPts val="93"/>
              </a:spcBef>
            </a:pPr>
            <a:r>
              <a:rPr lang="en-IN" sz="6367" b="1" spc="-17" dirty="0">
                <a:solidFill>
                  <a:srgbClr val="002060"/>
                </a:solidFill>
                <a:latin typeface="Times New Roman"/>
                <a:cs typeface="Times New Roman"/>
              </a:rPr>
              <a:t>KPI List</a:t>
            </a:r>
            <a:endParaRPr lang="en-IN" sz="6367" dirty="0">
              <a:latin typeface="Times New Roman"/>
              <a:cs typeface="Times New Roma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3CAFB9-6159-996A-55BE-8C69997650BB}"/>
              </a:ext>
            </a:extLst>
          </p:cNvPr>
          <p:cNvSpPr txBox="1"/>
          <p:nvPr/>
        </p:nvSpPr>
        <p:spPr>
          <a:xfrm>
            <a:off x="538764" y="1351508"/>
            <a:ext cx="5299327" cy="4154984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KPI’S:</a:t>
            </a:r>
          </a:p>
          <a:p>
            <a:endParaRPr lang="en-US" sz="2400" dirty="0"/>
          </a:p>
          <a:p>
            <a:r>
              <a:rPr lang="en-US" sz="2400" dirty="0"/>
              <a:t>1-No of Invoice by Accnt Exec</a:t>
            </a:r>
            <a:endParaRPr lang="en-IN" sz="2400" dirty="0"/>
          </a:p>
          <a:p>
            <a:r>
              <a:rPr lang="en-US" sz="2400" dirty="0"/>
              <a:t>2-Yearly Meeting Count</a:t>
            </a:r>
          </a:p>
          <a:p>
            <a:r>
              <a:rPr lang="en-US" sz="2400" dirty="0"/>
              <a:t>3.1Cross Sell--Target, Achive , new</a:t>
            </a:r>
            <a:endParaRPr lang="en-IN" sz="2400" dirty="0"/>
          </a:p>
          <a:p>
            <a:r>
              <a:rPr lang="en-US" sz="2400" dirty="0"/>
              <a:t>3.1New-Target,Achive,new</a:t>
            </a:r>
            <a:endParaRPr lang="en-IN" sz="2400" dirty="0"/>
          </a:p>
          <a:p>
            <a:r>
              <a:rPr lang="en-US" sz="2400" dirty="0"/>
              <a:t>3.1Renewal-Target, Achive , new</a:t>
            </a:r>
          </a:p>
          <a:p>
            <a:r>
              <a:rPr lang="en-US" sz="2400" dirty="0"/>
              <a:t>4. Stage Funnel by Revenue</a:t>
            </a:r>
            <a:endParaRPr lang="en-IN" sz="2400" dirty="0"/>
          </a:p>
          <a:p>
            <a:r>
              <a:rPr lang="en-US" sz="2400" dirty="0"/>
              <a:t>5. No of meeting By Account Exe</a:t>
            </a:r>
            <a:endParaRPr lang="en-IN" sz="2400" dirty="0"/>
          </a:p>
          <a:p>
            <a:r>
              <a:rPr lang="en-US" sz="2400" dirty="0"/>
              <a:t>6.Top Open Opportunity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38A2F-9176-C4B8-D5D8-837D8FED5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26" y="1661989"/>
            <a:ext cx="3944039" cy="3785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129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D36498C2-F423-F503-15BF-03F69E1EE0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43" y="1321862"/>
            <a:ext cx="61799" cy="617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196" y="1128000"/>
            <a:ext cx="8021320" cy="5763736"/>
          </a:xfrm>
          <a:prstGeom prst="rect">
            <a:avLst/>
          </a:prstGeom>
        </p:spPr>
        <p:txBody>
          <a:bodyPr vert="horz" wrap="square" lIns="0" tIns="9313" rIns="0" bIns="0" rtlCol="0">
            <a:spAutoFit/>
          </a:bodyPr>
          <a:lstStyle/>
          <a:p>
            <a:pPr marL="8467" marR="3387">
              <a:lnSpc>
                <a:spcPct val="100600"/>
              </a:lnSpc>
              <a:spcBef>
                <a:spcPts val="73"/>
              </a:spcBef>
              <a:tabLst>
                <a:tab pos="2760271" algn="l"/>
              </a:tabLst>
            </a:pPr>
            <a:r>
              <a:rPr sz="2167" spc="67" dirty="0">
                <a:latin typeface="Times New Roman"/>
                <a:cs typeface="Times New Roman"/>
              </a:rPr>
              <a:t>Brokerage</a:t>
            </a:r>
            <a:r>
              <a:rPr sz="2167" spc="7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7" dirty="0">
                <a:latin typeface="Times New Roman"/>
                <a:cs typeface="Times New Roman"/>
              </a:rPr>
              <a:t> </a:t>
            </a:r>
            <a:r>
              <a:rPr sz="2167" spc="97" dirty="0">
                <a:latin typeface="Times New Roman"/>
                <a:cs typeface="Times New Roman"/>
              </a:rPr>
              <a:t>Contain</a:t>
            </a:r>
            <a:r>
              <a:rPr sz="2167" dirty="0">
                <a:latin typeface="Times New Roman"/>
                <a:cs typeface="Times New Roman"/>
              </a:rPr>
              <a:t>	</a:t>
            </a:r>
            <a:r>
              <a:rPr sz="2167" spc="83" dirty="0">
                <a:latin typeface="Times New Roman"/>
                <a:cs typeface="Times New Roman"/>
              </a:rPr>
              <a:t>information</a:t>
            </a:r>
            <a:r>
              <a:rPr sz="2167" spc="12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about</a:t>
            </a:r>
            <a:r>
              <a:rPr sz="2167" spc="13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clients'</a:t>
            </a:r>
            <a:r>
              <a:rPr sz="2167" spc="13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policies,</a:t>
            </a:r>
            <a:r>
              <a:rPr sz="2167" spc="13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including </a:t>
            </a:r>
            <a:r>
              <a:rPr sz="2167" spc="37" dirty="0">
                <a:latin typeface="Times New Roman"/>
                <a:cs typeface="Times New Roman"/>
              </a:rPr>
              <a:t>policy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3" dirty="0">
                <a:latin typeface="Times New Roman"/>
                <a:cs typeface="Times New Roman"/>
              </a:rPr>
              <a:t>income,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renewal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70" dirty="0">
                <a:latin typeface="Times New Roman"/>
                <a:cs typeface="Times New Roman"/>
              </a:rPr>
              <a:t>status.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883964">
              <a:lnSpc>
                <a:spcPct val="100600"/>
              </a:lnSpc>
            </a:pPr>
            <a:r>
              <a:rPr sz="2167" spc="60" dirty="0">
                <a:latin typeface="Times New Roman"/>
                <a:cs typeface="Times New Roman"/>
              </a:rPr>
              <a:t>Fees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Contains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7" dirty="0">
                <a:latin typeface="Times New Roman"/>
                <a:cs typeface="Times New Roman"/>
              </a:rPr>
              <a:t>data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17" dirty="0">
                <a:latin typeface="Times New Roman"/>
                <a:cs typeface="Times New Roman"/>
              </a:rPr>
              <a:t>on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30" dirty="0">
                <a:latin typeface="Times New Roman"/>
                <a:cs typeface="Times New Roman"/>
              </a:rPr>
              <a:t>client-</a:t>
            </a:r>
            <a:r>
              <a:rPr sz="2167" spc="67" dirty="0">
                <a:latin typeface="Times New Roman"/>
                <a:cs typeface="Times New Roman"/>
              </a:rPr>
              <a:t>related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7" dirty="0">
                <a:latin typeface="Times New Roman"/>
                <a:cs typeface="Times New Roman"/>
              </a:rPr>
              <a:t>income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0" dirty="0">
                <a:latin typeface="Times New Roman"/>
                <a:cs typeface="Times New Roman"/>
              </a:rPr>
              <a:t>transactions,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revenue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7" dirty="0">
                <a:latin typeface="Times New Roman"/>
                <a:cs typeface="Times New Roman"/>
              </a:rPr>
              <a:t>transaction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types.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168072">
              <a:lnSpc>
                <a:spcPct val="100600"/>
              </a:lnSpc>
            </a:pPr>
            <a:r>
              <a:rPr sz="2167" spc="60" dirty="0">
                <a:latin typeface="Times New Roman"/>
                <a:cs typeface="Times New Roman"/>
              </a:rPr>
              <a:t>Budget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7" dirty="0">
                <a:latin typeface="Times New Roman"/>
                <a:cs typeface="Times New Roman"/>
              </a:rPr>
              <a:t>Details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the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budget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3" dirty="0">
                <a:latin typeface="Times New Roman"/>
                <a:cs typeface="Times New Roman"/>
              </a:rPr>
              <a:t>allocations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for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73" dirty="0">
                <a:latin typeface="Times New Roman"/>
                <a:cs typeface="Times New Roman"/>
              </a:rPr>
              <a:t>branches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03" dirty="0">
                <a:latin typeface="Times New Roman"/>
                <a:cs typeface="Times New Roman"/>
              </a:rPr>
              <a:t>and </a:t>
            </a:r>
            <a:r>
              <a:rPr sz="2167" spc="37" dirty="0">
                <a:latin typeface="Times New Roman"/>
                <a:cs typeface="Times New Roman"/>
              </a:rPr>
              <a:t>employees,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new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roles,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cross-</a:t>
            </a:r>
            <a:r>
              <a:rPr sz="2167" dirty="0">
                <a:latin typeface="Times New Roman"/>
                <a:cs typeface="Times New Roman"/>
              </a:rPr>
              <a:t>sell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40" dirty="0">
                <a:latin typeface="Times New Roman"/>
                <a:cs typeface="Times New Roman"/>
              </a:rPr>
              <a:t>initiatives,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37" dirty="0">
                <a:latin typeface="Times New Roman"/>
                <a:cs typeface="Times New Roman"/>
              </a:rPr>
              <a:t>renewals.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261210">
              <a:lnSpc>
                <a:spcPct val="100600"/>
              </a:lnSpc>
            </a:pPr>
            <a:r>
              <a:rPr sz="2167" spc="50" dirty="0">
                <a:latin typeface="Times New Roman"/>
                <a:cs typeface="Times New Roman"/>
              </a:rPr>
              <a:t>Invoice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Holds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information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about</a:t>
            </a:r>
            <a:r>
              <a:rPr sz="2167" spc="4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invoices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67" dirty="0">
                <a:latin typeface="Times New Roman"/>
                <a:cs typeface="Times New Roman"/>
              </a:rPr>
              <a:t>generated,</a:t>
            </a:r>
            <a:r>
              <a:rPr sz="2167" spc="43" dirty="0">
                <a:latin typeface="Times New Roman"/>
                <a:cs typeface="Times New Roman"/>
              </a:rPr>
              <a:t> including </a:t>
            </a:r>
            <a:r>
              <a:rPr sz="2167" spc="87" dirty="0">
                <a:latin typeface="Times New Roman"/>
                <a:cs typeface="Times New Roman"/>
              </a:rPr>
              <a:t>transaction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60" dirty="0">
                <a:latin typeface="Times New Roman"/>
                <a:cs typeface="Times New Roman"/>
              </a:rPr>
              <a:t>associated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27" dirty="0">
                <a:latin typeface="Times New Roman"/>
                <a:cs typeface="Times New Roman"/>
              </a:rPr>
              <a:t>clients.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836548">
              <a:lnSpc>
                <a:spcPct val="100600"/>
              </a:lnSpc>
              <a:spcBef>
                <a:spcPts val="3"/>
              </a:spcBef>
            </a:pPr>
            <a:r>
              <a:rPr sz="2167" spc="67" dirty="0">
                <a:latin typeface="Times New Roman"/>
                <a:cs typeface="Times New Roman"/>
              </a:rPr>
              <a:t>Meeting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Tracks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meetings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managed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63" dirty="0">
                <a:latin typeface="Times New Roman"/>
                <a:cs typeface="Times New Roman"/>
              </a:rPr>
              <a:t>by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87" dirty="0">
                <a:latin typeface="Times New Roman"/>
                <a:cs typeface="Times New Roman"/>
              </a:rPr>
              <a:t>account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-7" dirty="0">
                <a:latin typeface="Times New Roman"/>
                <a:cs typeface="Times New Roman"/>
              </a:rPr>
              <a:t>executives,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97" dirty="0">
                <a:latin typeface="Times New Roman"/>
                <a:cs typeface="Times New Roman"/>
              </a:rPr>
              <a:t>branch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60" dirty="0">
                <a:latin typeface="Times New Roman"/>
                <a:cs typeface="Times New Roman"/>
              </a:rPr>
              <a:t>associations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10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attendee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3" dirty="0">
                <a:latin typeface="Times New Roman"/>
                <a:cs typeface="Times New Roman"/>
              </a:rPr>
              <a:t>details.</a:t>
            </a:r>
            <a:endParaRPr sz="2167" dirty="0">
              <a:latin typeface="Times New Roman"/>
              <a:cs typeface="Times New Roman"/>
            </a:endParaRPr>
          </a:p>
          <a:p>
            <a:pPr>
              <a:spcBef>
                <a:spcPts val="123"/>
              </a:spcBef>
            </a:pPr>
            <a:endParaRPr sz="2167" dirty="0">
              <a:latin typeface="Times New Roman"/>
              <a:cs typeface="Times New Roman"/>
            </a:endParaRPr>
          </a:p>
          <a:p>
            <a:pPr marL="8467" marR="49532">
              <a:lnSpc>
                <a:spcPct val="100600"/>
              </a:lnSpc>
            </a:pPr>
            <a:r>
              <a:rPr sz="2167" spc="97" dirty="0">
                <a:latin typeface="Times New Roman"/>
                <a:cs typeface="Times New Roman"/>
              </a:rPr>
              <a:t>Opportunity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-</a:t>
            </a:r>
            <a:r>
              <a:rPr sz="2167" spc="230" dirty="0">
                <a:latin typeface="Times New Roman"/>
                <a:cs typeface="Times New Roman"/>
              </a:rPr>
              <a:t>&gt;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90" dirty="0">
                <a:latin typeface="Times New Roman"/>
                <a:cs typeface="Times New Roman"/>
              </a:rPr>
              <a:t>Documents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details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57" dirty="0">
                <a:latin typeface="Times New Roman"/>
                <a:cs typeface="Times New Roman"/>
              </a:rPr>
              <a:t>of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80" dirty="0">
                <a:latin typeface="Times New Roman"/>
                <a:cs typeface="Times New Roman"/>
              </a:rPr>
              <a:t>opportunities</a:t>
            </a:r>
            <a:r>
              <a:rPr sz="2167" spc="17" dirty="0">
                <a:latin typeface="Times New Roman"/>
                <a:cs typeface="Times New Roman"/>
              </a:rPr>
              <a:t> </a:t>
            </a:r>
            <a:r>
              <a:rPr sz="2167" spc="83" dirty="0">
                <a:latin typeface="Times New Roman"/>
                <a:cs typeface="Times New Roman"/>
              </a:rPr>
              <a:t>managed</a:t>
            </a:r>
            <a:r>
              <a:rPr sz="2167" spc="13" dirty="0">
                <a:latin typeface="Times New Roman"/>
                <a:cs typeface="Times New Roman"/>
              </a:rPr>
              <a:t> </a:t>
            </a:r>
            <a:r>
              <a:rPr sz="2167" spc="47" dirty="0">
                <a:latin typeface="Times New Roman"/>
                <a:cs typeface="Times New Roman"/>
              </a:rPr>
              <a:t>by </a:t>
            </a:r>
            <a:r>
              <a:rPr sz="2167" spc="87" dirty="0">
                <a:latin typeface="Times New Roman"/>
                <a:cs typeface="Times New Roman"/>
              </a:rPr>
              <a:t>account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dirty="0">
                <a:latin typeface="Times New Roman"/>
                <a:cs typeface="Times New Roman"/>
              </a:rPr>
              <a:t>executives,</a:t>
            </a:r>
            <a:r>
              <a:rPr sz="2167" spc="53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including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50" dirty="0">
                <a:latin typeface="Times New Roman"/>
                <a:cs typeface="Times New Roman"/>
              </a:rPr>
              <a:t>revenue,</a:t>
            </a:r>
            <a:r>
              <a:rPr sz="2167" spc="53" dirty="0">
                <a:latin typeface="Times New Roman"/>
                <a:cs typeface="Times New Roman"/>
              </a:rPr>
              <a:t> </a:t>
            </a:r>
            <a:r>
              <a:rPr sz="2167" spc="40" dirty="0">
                <a:latin typeface="Times New Roman"/>
                <a:cs typeface="Times New Roman"/>
              </a:rPr>
              <a:t>stages,</a:t>
            </a:r>
            <a:r>
              <a:rPr sz="2167" spc="47" dirty="0">
                <a:latin typeface="Times New Roman"/>
                <a:cs typeface="Times New Roman"/>
              </a:rPr>
              <a:t> </a:t>
            </a:r>
            <a:r>
              <a:rPr sz="2167" spc="120" dirty="0">
                <a:latin typeface="Times New Roman"/>
                <a:cs typeface="Times New Roman"/>
              </a:rPr>
              <a:t>and</a:t>
            </a:r>
            <a:r>
              <a:rPr sz="2167" spc="50" dirty="0">
                <a:latin typeface="Times New Roman"/>
                <a:cs typeface="Times New Roman"/>
              </a:rPr>
              <a:t> </a:t>
            </a:r>
            <a:r>
              <a:rPr sz="2167" spc="53" dirty="0">
                <a:latin typeface="Times New Roman"/>
                <a:cs typeface="Times New Roman"/>
              </a:rPr>
              <a:t>risk</a:t>
            </a:r>
            <a:r>
              <a:rPr sz="2167" spc="50" dirty="0">
                <a:latin typeface="Times New Roman"/>
                <a:cs typeface="Times New Roman"/>
              </a:rPr>
              <a:t> </a:t>
            </a:r>
            <a:r>
              <a:rPr sz="2167" spc="76" dirty="0">
                <a:latin typeface="Times New Roman"/>
                <a:cs typeface="Times New Roman"/>
              </a:rPr>
              <a:t>information.</a:t>
            </a:r>
            <a:endParaRPr sz="2167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543" y="2318366"/>
            <a:ext cx="61799" cy="617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43" y="3314869"/>
            <a:ext cx="61799" cy="617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543" y="4311372"/>
            <a:ext cx="61799" cy="617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43" y="5307875"/>
            <a:ext cx="61799" cy="617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543" y="6304378"/>
            <a:ext cx="61799" cy="617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8261" y="941912"/>
            <a:ext cx="3833739" cy="584841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72941" y="277284"/>
            <a:ext cx="4361603" cy="62410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  <a:tabLst>
                <a:tab pos="1918643" algn="l"/>
              </a:tabLst>
            </a:pPr>
            <a:r>
              <a:rPr sz="4000" b="1" spc="-7" dirty="0">
                <a:latin typeface="Times New Roman"/>
                <a:cs typeface="Times New Roman"/>
              </a:rPr>
              <a:t>Dataset</a:t>
            </a:r>
            <a:r>
              <a:rPr sz="4000" b="1" dirty="0">
                <a:latin typeface="Times New Roman"/>
                <a:cs typeface="Times New Roman"/>
              </a:rPr>
              <a:t>	</a:t>
            </a:r>
            <a:r>
              <a:rPr sz="4000" b="1" spc="-57" dirty="0">
                <a:latin typeface="Times New Roman"/>
                <a:cs typeface="Times New Roman"/>
              </a:rPr>
              <a:t>Description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F2AF0-26FE-16DC-AC6E-A0CCD238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20B31F0F-BAF6-470B-38C5-9D4ADCE86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BE82E31-07DA-0A48-1D1F-77C9BFBD5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77292" y="277284"/>
            <a:ext cx="4361603" cy="624103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spcBef>
                <a:spcPts val="67"/>
              </a:spcBef>
              <a:tabLst>
                <a:tab pos="1918643" algn="l"/>
              </a:tabLst>
            </a:pPr>
            <a:r>
              <a:rPr sz="4000" b="1" spc="-7" dirty="0">
                <a:latin typeface="Times New Roman"/>
                <a:cs typeface="Times New Roman"/>
              </a:rPr>
              <a:t>Data</a:t>
            </a:r>
            <a:r>
              <a:rPr lang="en-IN" sz="4000" b="1" spc="-7" dirty="0">
                <a:latin typeface="Times New Roman"/>
                <a:cs typeface="Times New Roman"/>
              </a:rPr>
              <a:t> Schema</a:t>
            </a:r>
            <a:endParaRPr sz="4000" dirty="0">
              <a:latin typeface="Times New Roman"/>
              <a:cs typeface="Times New Roman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0C088B-DE08-A834-0281-7AE078736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2" y="944544"/>
            <a:ext cx="9787095" cy="55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EEFBFA21-99B2-C0EC-F9C0-8B3440EB88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" name="object 2"/>
          <p:cNvSpPr txBox="1"/>
          <p:nvPr/>
        </p:nvSpPr>
        <p:spPr>
          <a:xfrm>
            <a:off x="185843" y="6496295"/>
            <a:ext cx="461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7" dirty="0">
                <a:solidFill>
                  <a:srgbClr val="FFFFFF"/>
                </a:solidFill>
                <a:latin typeface="Arial MT"/>
                <a:cs typeface="Arial MT"/>
              </a:rPr>
              <a:t>7/4/2024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5604" y="6496295"/>
            <a:ext cx="80857" cy="147049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900" spc="-33" dirty="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690" y="112543"/>
            <a:ext cx="4286250" cy="916491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spcBef>
                <a:spcPts val="67"/>
              </a:spcBef>
            </a:pPr>
            <a:r>
              <a:rPr sz="5900" spc="383" dirty="0">
                <a:latin typeface="Times New Roman"/>
                <a:cs typeface="Times New Roman"/>
              </a:rPr>
              <a:t>KPI</a:t>
            </a:r>
            <a:r>
              <a:rPr sz="5900" spc="3" dirty="0">
                <a:latin typeface="Times New Roman"/>
                <a:cs typeface="Times New Roman"/>
              </a:rPr>
              <a:t> </a:t>
            </a:r>
            <a:r>
              <a:rPr sz="5900" spc="76" dirty="0">
                <a:latin typeface="Times New Roman"/>
                <a:cs typeface="Times New Roman"/>
              </a:rPr>
              <a:t>Analysis</a:t>
            </a:r>
            <a:endParaRPr sz="59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0037" y="934130"/>
            <a:ext cx="7900304" cy="56804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48288" y="3374813"/>
            <a:ext cx="1393190" cy="100882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6500" b="1" spc="-17" dirty="0">
                <a:solidFill>
                  <a:srgbClr val="002060"/>
                </a:solidFill>
                <a:latin typeface="Arial"/>
                <a:cs typeface="Arial"/>
              </a:rPr>
              <a:t>KPI</a:t>
            </a:r>
            <a:endParaRPr sz="6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6883" y="1318367"/>
            <a:ext cx="1053677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algn="ctr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No</a:t>
            </a:r>
            <a:r>
              <a:rPr sz="1300" b="1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1300" b="1" spc="-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Invoice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by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Account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Exec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9658" y="3188321"/>
            <a:ext cx="1063413" cy="390706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467" marR="3387" indent="247662">
              <a:lnSpc>
                <a:spcPts val="1400"/>
              </a:lnSpc>
              <a:spcBef>
                <a:spcPts val="247"/>
              </a:spcBef>
            </a:pP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Target,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Achieve,</a:t>
            </a:r>
            <a:r>
              <a:rPr sz="1300" b="1" spc="-57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1395" y="5527235"/>
            <a:ext cx="640927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indent="-423" algn="ctr">
              <a:lnSpc>
                <a:spcPts val="1400"/>
              </a:lnSpc>
              <a:spcBef>
                <a:spcPts val="247"/>
              </a:spcBef>
            </a:pP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Yearly Meeting Count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4227" y="5482341"/>
            <a:ext cx="1017270" cy="570242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044" marR="3387" indent="45722" algn="ctr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No</a:t>
            </a:r>
            <a:r>
              <a:rPr sz="1300" b="1" spc="-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meeting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By </a:t>
            </a: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Account </a:t>
            </a:r>
            <a:r>
              <a:rPr sz="1300" b="1" spc="-17" dirty="0">
                <a:solidFill>
                  <a:srgbClr val="002060"/>
                </a:solidFill>
                <a:latin typeface="Arial"/>
                <a:cs typeface="Arial"/>
              </a:rPr>
              <a:t>Exe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25539" y="3025601"/>
            <a:ext cx="961813" cy="390706"/>
          </a:xfrm>
          <a:prstGeom prst="rect">
            <a:avLst/>
          </a:prstGeom>
        </p:spPr>
        <p:txBody>
          <a:bodyPr vert="horz" wrap="square" lIns="0" tIns="31327" rIns="0" bIns="0" rtlCol="0">
            <a:spAutoFit/>
          </a:bodyPr>
          <a:lstStyle/>
          <a:p>
            <a:pPr marL="8467" marR="3387" indent="110072">
              <a:lnSpc>
                <a:spcPts val="1400"/>
              </a:lnSpc>
              <a:spcBef>
                <a:spcPts val="24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Top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Open </a:t>
            </a:r>
            <a:r>
              <a:rPr sz="1300" b="1" spc="-7" dirty="0">
                <a:solidFill>
                  <a:srgbClr val="002060"/>
                </a:solidFill>
                <a:latin typeface="Arial"/>
                <a:cs typeface="Arial"/>
              </a:rPr>
              <a:t>Opportunity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6532" y="1746661"/>
            <a:ext cx="824653" cy="20860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300" b="1" dirty="0">
                <a:solidFill>
                  <a:srgbClr val="002060"/>
                </a:solidFill>
                <a:latin typeface="Arial"/>
                <a:cs typeface="Arial"/>
              </a:rPr>
              <a:t>Cross</a:t>
            </a:r>
            <a:r>
              <a:rPr sz="1300" b="1" spc="-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1300" b="1" spc="-13" dirty="0">
                <a:solidFill>
                  <a:srgbClr val="002060"/>
                </a:solidFill>
                <a:latin typeface="Arial"/>
                <a:cs typeface="Arial"/>
              </a:rPr>
              <a:t>Sell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2407" y="2675815"/>
            <a:ext cx="434763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-17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06501" y="4309456"/>
            <a:ext cx="841587" cy="254771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1600" b="1" spc="-7" dirty="0">
                <a:solidFill>
                  <a:srgbClr val="002060"/>
                </a:solidFill>
                <a:latin typeface="Arial"/>
                <a:cs typeface="Arial"/>
              </a:rPr>
              <a:t>Renewal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9007A9F-C366-E5F0-D4A5-05B0AF270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FDE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794DC-AD77-075D-0E6C-E1F72E1F5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587828"/>
            <a:ext cx="9111342" cy="56823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C2AF2B-9608-4005-0C69-19D79A6A7EFC}"/>
              </a:ext>
            </a:extLst>
          </p:cNvPr>
          <p:cNvCxnSpPr>
            <a:cxnSpLocks/>
          </p:cNvCxnSpPr>
          <p:nvPr/>
        </p:nvCxnSpPr>
        <p:spPr>
          <a:xfrm>
            <a:off x="9535885" y="-7620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76F7DBC-52C2-411E-3DDC-2A98CBE00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379" y="1469571"/>
            <a:ext cx="1314063" cy="81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80133F-4CC7-CB67-ED0D-8D6AA6B98542}"/>
              </a:ext>
            </a:extLst>
          </p:cNvPr>
          <p:cNvSpPr txBox="1"/>
          <p:nvPr/>
        </p:nvSpPr>
        <p:spPr>
          <a:xfrm>
            <a:off x="9812484" y="849087"/>
            <a:ext cx="2013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EXCEL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CDE68-C837-401B-65E3-D6682B4D72DB}"/>
              </a:ext>
            </a:extLst>
          </p:cNvPr>
          <p:cNvSpPr txBox="1"/>
          <p:nvPr/>
        </p:nvSpPr>
        <p:spPr>
          <a:xfrm>
            <a:off x="9688285" y="4095767"/>
            <a:ext cx="23404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Strength-</a:t>
            </a:r>
          </a:p>
          <a:p>
            <a:r>
              <a:rPr lang="en-US" sz="1400" dirty="0"/>
              <a:t>Renewal segment excels with 150.23% placement and 66.92% invoice achievement, driving the highest contribution to brokerage.</a:t>
            </a:r>
          </a:p>
          <a:p>
            <a:r>
              <a:rPr lang="en-US" sz="1400" dirty="0"/>
              <a:t>Strong AE performance and pipeline visibility with 49 open opportunities and high-value deals up to $500K.</a:t>
            </a:r>
          </a:p>
        </p:txBody>
      </p:sp>
    </p:spTree>
    <p:extLst>
      <p:ext uri="{BB962C8B-B14F-4D97-AF65-F5344CB8AC3E}">
        <p14:creationId xmlns:p14="http://schemas.microsoft.com/office/powerpoint/2010/main" val="152760704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1232</TotalTime>
  <Words>1237</Words>
  <Application>Microsoft Office PowerPoint</Application>
  <PresentationFormat>Widescreen</PresentationFormat>
  <Paragraphs>213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MT</vt:lpstr>
      <vt:lpstr>Calibri</vt:lpstr>
      <vt:lpstr>Calibri Light</vt:lpstr>
      <vt:lpstr>Cambria</vt:lpstr>
      <vt:lpstr>Cambria Math</vt:lpstr>
      <vt:lpstr>Times New Roman</vt:lpstr>
      <vt:lpstr>Verdana</vt:lpstr>
      <vt:lpstr>Wingdings</vt:lpstr>
      <vt:lpstr>Wingdings 3</vt:lpstr>
      <vt:lpstr>Wisp</vt:lpstr>
      <vt:lpstr>PowerPoint Presentation</vt:lpstr>
      <vt:lpstr>PowerPoint Presentation</vt:lpstr>
      <vt:lpstr>Agenda</vt:lpstr>
      <vt:lpstr>Project Goal</vt:lpstr>
      <vt:lpstr>PowerPoint Presentation</vt:lpstr>
      <vt:lpstr>Dataset Description</vt:lpstr>
      <vt:lpstr>Data Schema</vt:lpstr>
      <vt:lpstr>KPI Analysis</vt:lpstr>
      <vt:lpstr>PowerPoint Presentation</vt:lpstr>
      <vt:lpstr>PowerPoint Presentation</vt:lpstr>
      <vt:lpstr>SQL Commands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Vidhya Jondha</dc:creator>
  <cp:lastModifiedBy>Vidhya Jondha</cp:lastModifiedBy>
  <cp:revision>6</cp:revision>
  <dcterms:created xsi:type="dcterms:W3CDTF">2025-09-07T08:41:50Z</dcterms:created>
  <dcterms:modified xsi:type="dcterms:W3CDTF">2025-09-09T11:00:46Z</dcterms:modified>
</cp:coreProperties>
</file>